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68" r:id="rId4"/>
    <p:sldId id="272" r:id="rId5"/>
    <p:sldId id="273" r:id="rId6"/>
    <p:sldId id="270" r:id="rId7"/>
    <p:sldId id="274" r:id="rId8"/>
    <p:sldId id="275" r:id="rId9"/>
    <p:sldId id="276" r:id="rId10"/>
    <p:sldId id="277" r:id="rId11"/>
    <p:sldId id="278" r:id="rId12"/>
    <p:sldId id="279" r:id="rId13"/>
    <p:sldId id="267" r:id="rId14"/>
  </p:sldIdLst>
  <p:sldSz cx="9144000" cy="5143500" type="screen16x9"/>
  <p:notesSz cx="6858000" cy="9144000"/>
  <p:embeddedFontLst>
    <p:embeddedFont>
      <p:font typeface="Lato" panose="020B0604020202020204" charset="0"/>
      <p:regular r:id="rId16"/>
      <p:bold r:id="rId17"/>
      <p:italic r:id="rId18"/>
      <p:boldItalic r:id="rId19"/>
    </p:embeddedFont>
    <p:embeddedFont>
      <p:font typeface="Raleway"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510" autoAdjust="0"/>
  </p:normalViewPr>
  <p:slideViewPr>
    <p:cSldViewPr snapToGrid="0">
      <p:cViewPr varScale="1">
        <p:scale>
          <a:sx n="72" d="100"/>
          <a:sy n="72" d="100"/>
        </p:scale>
        <p:origin x="1326"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a2cd1dbb3a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a2cd1dbb3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a2cd1dbb3a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a2cd1dbb3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3058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Tree>
    <p:extLst>
      <p:ext uri="{BB962C8B-B14F-4D97-AF65-F5344CB8AC3E}">
        <p14:creationId xmlns:p14="http://schemas.microsoft.com/office/powerpoint/2010/main" val="2632448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subTitle" idx="1"/>
          </p:nvPr>
        </p:nvSpPr>
        <p:spPr>
          <a:xfrm>
            <a:off x="727950" y="4365096"/>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Xu, Aaron John S. </a:t>
            </a:r>
            <a:endParaRPr dirty="0"/>
          </a:p>
          <a:p>
            <a:pPr marL="0" lvl="0" indent="0" algn="l" rtl="0">
              <a:spcBef>
                <a:spcPts val="0"/>
              </a:spcBef>
              <a:spcAft>
                <a:spcPts val="0"/>
              </a:spcAft>
              <a:buNone/>
            </a:pPr>
            <a:r>
              <a:rPr lang="en" dirty="0"/>
              <a:t>S 12</a:t>
            </a:r>
            <a:endParaRPr dirty="0"/>
          </a:p>
        </p:txBody>
      </p:sp>
      <p:pic>
        <p:nvPicPr>
          <p:cNvPr id="2" name="Screen Recording 1">
            <a:hlinkClick r:id="" action="ppaction://media"/>
            <a:extLst>
              <a:ext uri="{FF2B5EF4-FFF2-40B4-BE49-F238E27FC236}">
                <a16:creationId xmlns:a16="http://schemas.microsoft.com/office/drawing/2014/main" id="{2C16EEE8-BB80-45B2-B505-195E3F6C861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0807" y="237204"/>
            <a:ext cx="7522473" cy="422877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Parser</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199"/>
            <a:ext cx="3312464" cy="3223565"/>
          </a:xfrm>
        </p:spPr>
        <p:txBody>
          <a:bodyPr/>
          <a:lstStyle/>
          <a:p>
            <a:r>
              <a:rPr lang="en-PH" dirty="0"/>
              <a:t>For nonterminal</a:t>
            </a:r>
          </a:p>
          <a:p>
            <a:pPr lvl="1"/>
            <a:r>
              <a:rPr lang="en-PH" dirty="0"/>
              <a:t>If there are no available rule for the current rule and current input then the input is rejected</a:t>
            </a:r>
          </a:p>
          <a:p>
            <a:pPr lvl="1"/>
            <a:r>
              <a:rPr lang="en-PH" dirty="0"/>
              <a:t>Else we remove the matched nonterminal and then push to the stack the other found rules</a:t>
            </a:r>
          </a:p>
          <a:p>
            <a:pPr lvl="1"/>
            <a:endParaRPr lang="en-PH" dirty="0"/>
          </a:p>
        </p:txBody>
      </p:sp>
      <p:pic>
        <p:nvPicPr>
          <p:cNvPr id="5" name="Picture 4">
            <a:extLst>
              <a:ext uri="{FF2B5EF4-FFF2-40B4-BE49-F238E27FC236}">
                <a16:creationId xmlns:a16="http://schemas.microsoft.com/office/drawing/2014/main" id="{8DECC7CC-295F-4BBB-A75C-19E00C06A137}"/>
              </a:ext>
            </a:extLst>
          </p:cNvPr>
          <p:cNvPicPr>
            <a:picLocks noChangeAspect="1"/>
          </p:cNvPicPr>
          <p:nvPr/>
        </p:nvPicPr>
        <p:blipFill>
          <a:blip r:embed="rId2"/>
          <a:stretch>
            <a:fillRect/>
          </a:stretch>
        </p:blipFill>
        <p:spPr>
          <a:xfrm>
            <a:off x="4736822" y="629537"/>
            <a:ext cx="4229100" cy="4419600"/>
          </a:xfrm>
          <a:prstGeom prst="rect">
            <a:avLst/>
          </a:prstGeom>
        </p:spPr>
      </p:pic>
    </p:spTree>
    <p:extLst>
      <p:ext uri="{BB962C8B-B14F-4D97-AF65-F5344CB8AC3E}">
        <p14:creationId xmlns:p14="http://schemas.microsoft.com/office/powerpoint/2010/main" val="21948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Parser</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199"/>
            <a:ext cx="3312464" cy="3223565"/>
          </a:xfrm>
        </p:spPr>
        <p:txBody>
          <a:bodyPr/>
          <a:lstStyle/>
          <a:p>
            <a:r>
              <a:rPr lang="en-PH" dirty="0"/>
              <a:t>For terminals</a:t>
            </a:r>
          </a:p>
          <a:p>
            <a:pPr lvl="1"/>
            <a:r>
              <a:rPr lang="en-PH" dirty="0"/>
              <a:t>If the current terminal tokenized is the same with the current terminal in the rule the we just pop it from both stacks.</a:t>
            </a:r>
          </a:p>
          <a:p>
            <a:pPr lvl="1"/>
            <a:r>
              <a:rPr lang="en-PH" dirty="0"/>
              <a:t>If they are not the same then it means that the input is  not accepted.</a:t>
            </a:r>
          </a:p>
          <a:p>
            <a:pPr lvl="1"/>
            <a:endParaRPr lang="en-PH" dirty="0"/>
          </a:p>
        </p:txBody>
      </p:sp>
      <p:pic>
        <p:nvPicPr>
          <p:cNvPr id="6" name="Picture 5">
            <a:extLst>
              <a:ext uri="{FF2B5EF4-FFF2-40B4-BE49-F238E27FC236}">
                <a16:creationId xmlns:a16="http://schemas.microsoft.com/office/drawing/2014/main" id="{9F96C203-3F64-4C29-B367-1E86E85FE93C}"/>
              </a:ext>
            </a:extLst>
          </p:cNvPr>
          <p:cNvPicPr>
            <a:picLocks noChangeAspect="1"/>
          </p:cNvPicPr>
          <p:nvPr/>
        </p:nvPicPr>
        <p:blipFill>
          <a:blip r:embed="rId2"/>
          <a:stretch>
            <a:fillRect/>
          </a:stretch>
        </p:blipFill>
        <p:spPr>
          <a:xfrm>
            <a:off x="4941611" y="1143000"/>
            <a:ext cx="3819525" cy="2857500"/>
          </a:xfrm>
          <a:prstGeom prst="rect">
            <a:avLst/>
          </a:prstGeom>
        </p:spPr>
      </p:pic>
    </p:spTree>
    <p:extLst>
      <p:ext uri="{BB962C8B-B14F-4D97-AF65-F5344CB8AC3E}">
        <p14:creationId xmlns:p14="http://schemas.microsoft.com/office/powerpoint/2010/main" val="691712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Parser</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199"/>
            <a:ext cx="3312464" cy="3223565"/>
          </a:xfrm>
        </p:spPr>
        <p:txBody>
          <a:bodyPr/>
          <a:lstStyle/>
          <a:p>
            <a:r>
              <a:rPr lang="en-PH" dirty="0"/>
              <a:t>If there are no errors and both stacks are empty then it means that the input is an accepted regular expression</a:t>
            </a:r>
          </a:p>
          <a:p>
            <a:r>
              <a:rPr lang="en-PH" dirty="0"/>
              <a:t>If there is an error or there are still element/s inside either of the stacks then it means that it is not accepted.</a:t>
            </a:r>
          </a:p>
        </p:txBody>
      </p:sp>
      <p:pic>
        <p:nvPicPr>
          <p:cNvPr id="8" name="Picture 7">
            <a:extLst>
              <a:ext uri="{FF2B5EF4-FFF2-40B4-BE49-F238E27FC236}">
                <a16:creationId xmlns:a16="http://schemas.microsoft.com/office/drawing/2014/main" id="{99BEB7AA-0E0C-441F-BB97-E89273C752DC}"/>
              </a:ext>
            </a:extLst>
          </p:cNvPr>
          <p:cNvPicPr>
            <a:picLocks noChangeAspect="1"/>
          </p:cNvPicPr>
          <p:nvPr/>
        </p:nvPicPr>
        <p:blipFill>
          <a:blip r:embed="rId3"/>
          <a:stretch>
            <a:fillRect/>
          </a:stretch>
        </p:blipFill>
        <p:spPr>
          <a:xfrm>
            <a:off x="4002157" y="1441199"/>
            <a:ext cx="5067300" cy="2105025"/>
          </a:xfrm>
          <a:prstGeom prst="rect">
            <a:avLst/>
          </a:prstGeom>
        </p:spPr>
      </p:pic>
    </p:spTree>
    <p:extLst>
      <p:ext uri="{BB962C8B-B14F-4D97-AF65-F5344CB8AC3E}">
        <p14:creationId xmlns:p14="http://schemas.microsoft.com/office/powerpoint/2010/main" val="2183062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847B1-8C00-4B7F-B44B-E99D5F040B3B}"/>
              </a:ext>
            </a:extLst>
          </p:cNvPr>
          <p:cNvSpPr>
            <a:spLocks noGrp="1"/>
          </p:cNvSpPr>
          <p:nvPr>
            <p:ph type="title"/>
          </p:nvPr>
        </p:nvSpPr>
        <p:spPr/>
        <p:txBody>
          <a:bodyPr/>
          <a:lstStyle/>
          <a:p>
            <a:r>
              <a:rPr lang="en-PH" dirty="0"/>
              <a:t>Academic Honesty Agreement</a:t>
            </a:r>
            <a:br>
              <a:rPr lang="en-PH" b="0" dirty="0"/>
            </a:br>
            <a:br>
              <a:rPr lang="en-PH" dirty="0"/>
            </a:br>
            <a:endParaRPr lang="en-PH" dirty="0"/>
          </a:p>
        </p:txBody>
      </p:sp>
      <p:sp>
        <p:nvSpPr>
          <p:cNvPr id="3" name="Text Placeholder 2">
            <a:extLst>
              <a:ext uri="{FF2B5EF4-FFF2-40B4-BE49-F238E27FC236}">
                <a16:creationId xmlns:a16="http://schemas.microsoft.com/office/drawing/2014/main" id="{287C46B1-4330-4A17-965C-531FC28A5E9C}"/>
              </a:ext>
            </a:extLst>
          </p:cNvPr>
          <p:cNvSpPr>
            <a:spLocks noGrp="1"/>
          </p:cNvSpPr>
          <p:nvPr>
            <p:ph type="body" idx="1"/>
          </p:nvPr>
        </p:nvSpPr>
        <p:spPr/>
        <p:txBody>
          <a:bodyPr/>
          <a:lstStyle/>
          <a:p>
            <a:endParaRPr lang="en-PH"/>
          </a:p>
        </p:txBody>
      </p:sp>
      <p:pic>
        <p:nvPicPr>
          <p:cNvPr id="1026" name="Picture 2">
            <a:extLst>
              <a:ext uri="{FF2B5EF4-FFF2-40B4-BE49-F238E27FC236}">
                <a16:creationId xmlns:a16="http://schemas.microsoft.com/office/drawing/2014/main" id="{D2E6AA4D-1CD5-4E4B-8C44-17167CD691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2065688"/>
            <a:ext cx="6248400" cy="2447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109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0" y="570399"/>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Reading the text input. </a:t>
            </a:r>
            <a:endParaRPr/>
          </a:p>
        </p:txBody>
      </p:sp>
      <p:sp>
        <p:nvSpPr>
          <p:cNvPr id="93" name="Google Shape;93;p14"/>
          <p:cNvSpPr txBox="1">
            <a:spLocks noGrp="1"/>
          </p:cNvSpPr>
          <p:nvPr>
            <p:ph type="body" idx="1"/>
          </p:nvPr>
        </p:nvSpPr>
        <p:spPr>
          <a:xfrm>
            <a:off x="410817" y="2006250"/>
            <a:ext cx="3061253" cy="2527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 dirty="0"/>
              <a:t>Use BufferedReader</a:t>
            </a:r>
            <a:endParaRPr dirty="0"/>
          </a:p>
          <a:p>
            <a:pPr marL="457200" lvl="0" indent="-311150" algn="l" rtl="0">
              <a:spcBef>
                <a:spcPts val="0"/>
              </a:spcBef>
              <a:spcAft>
                <a:spcPts val="0"/>
              </a:spcAft>
              <a:buSzPts val="1300"/>
              <a:buAutoNum type="arabicPeriod"/>
            </a:pPr>
            <a:r>
              <a:rPr lang="en" dirty="0"/>
              <a:t>For each line </a:t>
            </a:r>
            <a:r>
              <a:rPr lang="en-PH" dirty="0"/>
              <a:t>split in white space and concatenate to form a single input with no spaces to determine the token type of each input.</a:t>
            </a:r>
            <a:endParaRPr dirty="0"/>
          </a:p>
          <a:p>
            <a:pPr marL="0" lvl="0" indent="0" algn="l" rtl="0">
              <a:spcBef>
                <a:spcPts val="1600"/>
              </a:spcBef>
              <a:spcAft>
                <a:spcPts val="1600"/>
              </a:spcAft>
              <a:buNone/>
            </a:pPr>
            <a:endParaRPr dirty="0"/>
          </a:p>
        </p:txBody>
      </p:sp>
      <p:pic>
        <p:nvPicPr>
          <p:cNvPr id="4" name="Picture 3">
            <a:extLst>
              <a:ext uri="{FF2B5EF4-FFF2-40B4-BE49-F238E27FC236}">
                <a16:creationId xmlns:a16="http://schemas.microsoft.com/office/drawing/2014/main" id="{6FC28045-287B-43AE-BA80-C55BDBF34336}"/>
              </a:ext>
            </a:extLst>
          </p:cNvPr>
          <p:cNvPicPr>
            <a:picLocks noChangeAspect="1"/>
          </p:cNvPicPr>
          <p:nvPr/>
        </p:nvPicPr>
        <p:blipFill>
          <a:blip r:embed="rId3"/>
          <a:stretch>
            <a:fillRect/>
          </a:stretch>
        </p:blipFill>
        <p:spPr>
          <a:xfrm>
            <a:off x="4069637" y="808442"/>
            <a:ext cx="4888833" cy="389019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0" y="570399"/>
            <a:ext cx="4327634"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Token</a:t>
            </a:r>
            <a:endParaRPr dirty="0"/>
          </a:p>
        </p:txBody>
      </p:sp>
      <p:sp>
        <p:nvSpPr>
          <p:cNvPr id="93" name="Google Shape;93;p14"/>
          <p:cNvSpPr txBox="1">
            <a:spLocks noGrp="1"/>
          </p:cNvSpPr>
          <p:nvPr>
            <p:ph type="body" idx="1"/>
          </p:nvPr>
        </p:nvSpPr>
        <p:spPr>
          <a:xfrm>
            <a:off x="0" y="1308000"/>
            <a:ext cx="2345635" cy="2527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PH" dirty="0"/>
              <a:t>Split the input into single characters then match to corresponding token type. If there is no matching token type then it is an ERROR, which will then just be instantly tagged as ERROR and will not continue to the parsing stage.</a:t>
            </a:r>
          </a:p>
        </p:txBody>
      </p:sp>
      <p:pic>
        <p:nvPicPr>
          <p:cNvPr id="6" name="Picture 5">
            <a:extLst>
              <a:ext uri="{FF2B5EF4-FFF2-40B4-BE49-F238E27FC236}">
                <a16:creationId xmlns:a16="http://schemas.microsoft.com/office/drawing/2014/main" id="{E253E09E-9B31-435A-B27C-157B57BBC279}"/>
              </a:ext>
            </a:extLst>
          </p:cNvPr>
          <p:cNvPicPr>
            <a:picLocks noChangeAspect="1"/>
          </p:cNvPicPr>
          <p:nvPr/>
        </p:nvPicPr>
        <p:blipFill>
          <a:blip r:embed="rId3"/>
          <a:stretch>
            <a:fillRect/>
          </a:stretch>
        </p:blipFill>
        <p:spPr>
          <a:xfrm>
            <a:off x="2266723" y="133350"/>
            <a:ext cx="2924175" cy="4876800"/>
          </a:xfrm>
          <a:prstGeom prst="rect">
            <a:avLst/>
          </a:prstGeom>
        </p:spPr>
      </p:pic>
      <p:pic>
        <p:nvPicPr>
          <p:cNvPr id="8" name="Picture 7">
            <a:extLst>
              <a:ext uri="{FF2B5EF4-FFF2-40B4-BE49-F238E27FC236}">
                <a16:creationId xmlns:a16="http://schemas.microsoft.com/office/drawing/2014/main" id="{4C458428-5278-4907-B51B-53819FF282F4}"/>
              </a:ext>
            </a:extLst>
          </p:cNvPr>
          <p:cNvPicPr>
            <a:picLocks noChangeAspect="1"/>
          </p:cNvPicPr>
          <p:nvPr/>
        </p:nvPicPr>
        <p:blipFill>
          <a:blip r:embed="rId4"/>
          <a:stretch>
            <a:fillRect/>
          </a:stretch>
        </p:blipFill>
        <p:spPr>
          <a:xfrm>
            <a:off x="5192839" y="0"/>
            <a:ext cx="1493822" cy="5143500"/>
          </a:xfrm>
          <a:prstGeom prst="rect">
            <a:avLst/>
          </a:prstGeom>
        </p:spPr>
      </p:pic>
      <p:pic>
        <p:nvPicPr>
          <p:cNvPr id="10" name="Picture 9">
            <a:extLst>
              <a:ext uri="{FF2B5EF4-FFF2-40B4-BE49-F238E27FC236}">
                <a16:creationId xmlns:a16="http://schemas.microsoft.com/office/drawing/2014/main" id="{D40EF4B0-F1FA-43F1-A825-F21C22E30C89}"/>
              </a:ext>
            </a:extLst>
          </p:cNvPr>
          <p:cNvPicPr>
            <a:picLocks noChangeAspect="1"/>
          </p:cNvPicPr>
          <p:nvPr/>
        </p:nvPicPr>
        <p:blipFill rotWithShape="1">
          <a:blip r:embed="rId5"/>
          <a:srcRect l="3922" t="7500" r="1877" b="2148"/>
          <a:stretch/>
        </p:blipFill>
        <p:spPr>
          <a:xfrm>
            <a:off x="5967060" y="0"/>
            <a:ext cx="3176940" cy="1770122"/>
          </a:xfrm>
          <a:prstGeom prst="rect">
            <a:avLst/>
          </a:prstGeom>
        </p:spPr>
      </p:pic>
      <p:sp>
        <p:nvSpPr>
          <p:cNvPr id="13" name="Google Shape;93;p14">
            <a:extLst>
              <a:ext uri="{FF2B5EF4-FFF2-40B4-BE49-F238E27FC236}">
                <a16:creationId xmlns:a16="http://schemas.microsoft.com/office/drawing/2014/main" id="{AF2CB9A7-0CD6-428F-B2B3-8793F9A30E6A}"/>
              </a:ext>
            </a:extLst>
          </p:cNvPr>
          <p:cNvSpPr txBox="1">
            <a:spLocks/>
          </p:cNvSpPr>
          <p:nvPr/>
        </p:nvSpPr>
        <p:spPr>
          <a:xfrm>
            <a:off x="6877277" y="2571750"/>
            <a:ext cx="1846888" cy="2296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buNone/>
            </a:pPr>
            <a:r>
              <a:rPr lang="en-PH" dirty="0"/>
              <a:t>Legend:</a:t>
            </a:r>
          </a:p>
          <a:p>
            <a:pPr marL="146050" indent="0">
              <a:buNone/>
            </a:pPr>
            <a:r>
              <a:rPr lang="en-PH" dirty="0"/>
              <a:t>* = star</a:t>
            </a:r>
          </a:p>
          <a:p>
            <a:pPr marL="146050" indent="0">
              <a:buNone/>
            </a:pPr>
            <a:r>
              <a:rPr lang="en-PH" dirty="0"/>
              <a:t>+ = plus</a:t>
            </a:r>
          </a:p>
          <a:p>
            <a:pPr marL="146050" indent="0">
              <a:buNone/>
            </a:pPr>
            <a:r>
              <a:rPr lang="en-PH" dirty="0"/>
              <a:t>E = epsilon</a:t>
            </a:r>
          </a:p>
          <a:p>
            <a:pPr marL="146050" indent="0">
              <a:buNone/>
            </a:pPr>
            <a:r>
              <a:rPr lang="en-PH" dirty="0"/>
              <a:t>( = </a:t>
            </a:r>
            <a:r>
              <a:rPr lang="en-PH" dirty="0" err="1"/>
              <a:t>lparen</a:t>
            </a:r>
            <a:endParaRPr lang="en-PH" dirty="0"/>
          </a:p>
          <a:p>
            <a:pPr marL="146050" indent="0">
              <a:buNone/>
            </a:pPr>
            <a:r>
              <a:rPr lang="en-PH" dirty="0"/>
              <a:t>) = </a:t>
            </a:r>
            <a:r>
              <a:rPr lang="en-PH" dirty="0" err="1"/>
              <a:t>rparen</a:t>
            </a:r>
            <a:endParaRPr lang="en-PH" dirty="0"/>
          </a:p>
          <a:p>
            <a:pPr marL="146050" indent="0">
              <a:buNone/>
            </a:pPr>
            <a:r>
              <a:rPr lang="en-PH" dirty="0"/>
              <a:t>? = question</a:t>
            </a:r>
          </a:p>
          <a:p>
            <a:pPr marL="146050" indent="0">
              <a:buNone/>
            </a:pPr>
            <a:r>
              <a:rPr lang="en-PH" dirty="0"/>
              <a:t>U = union</a:t>
            </a:r>
          </a:p>
          <a:p>
            <a:pPr marL="146050" indent="0">
              <a:buNone/>
            </a:pPr>
            <a:r>
              <a:rPr lang="en-PH" dirty="0"/>
              <a:t>[a-z][0-9] = terminal</a:t>
            </a:r>
          </a:p>
          <a:p>
            <a:pPr marL="146050" indent="0">
              <a:buNone/>
            </a:pPr>
            <a:endParaRPr lang="en-PH" dirty="0"/>
          </a:p>
        </p:txBody>
      </p:sp>
    </p:spTree>
    <p:extLst>
      <p:ext uri="{BB962C8B-B14F-4D97-AF65-F5344CB8AC3E}">
        <p14:creationId xmlns:p14="http://schemas.microsoft.com/office/powerpoint/2010/main" val="755096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88339-A18C-4548-80CC-8479367498F2}"/>
              </a:ext>
            </a:extLst>
          </p:cNvPr>
          <p:cNvSpPr>
            <a:spLocks noGrp="1"/>
          </p:cNvSpPr>
          <p:nvPr>
            <p:ph type="title"/>
          </p:nvPr>
        </p:nvSpPr>
        <p:spPr>
          <a:xfrm>
            <a:off x="185531" y="506864"/>
            <a:ext cx="7688700" cy="535200"/>
          </a:xfrm>
        </p:spPr>
        <p:txBody>
          <a:bodyPr/>
          <a:lstStyle/>
          <a:p>
            <a:r>
              <a:rPr lang="en-PH" dirty="0"/>
              <a:t>Grammar Rule</a:t>
            </a:r>
          </a:p>
        </p:txBody>
      </p:sp>
      <p:graphicFrame>
        <p:nvGraphicFramePr>
          <p:cNvPr id="12" name="Table 12">
            <a:extLst>
              <a:ext uri="{FF2B5EF4-FFF2-40B4-BE49-F238E27FC236}">
                <a16:creationId xmlns:a16="http://schemas.microsoft.com/office/drawing/2014/main" id="{DE9FB547-CC7E-4D0D-A9A1-638B3DF87529}"/>
              </a:ext>
            </a:extLst>
          </p:cNvPr>
          <p:cNvGraphicFramePr>
            <a:graphicFrameLocks noGrp="1"/>
          </p:cNvGraphicFramePr>
          <p:nvPr>
            <p:extLst>
              <p:ext uri="{D42A27DB-BD31-4B8C-83A1-F6EECF244321}">
                <p14:modId xmlns:p14="http://schemas.microsoft.com/office/powerpoint/2010/main" val="521574477"/>
              </p:ext>
            </p:extLst>
          </p:nvPr>
        </p:nvGraphicFramePr>
        <p:xfrm>
          <a:off x="185531" y="1242114"/>
          <a:ext cx="8746434" cy="3578204"/>
        </p:xfrm>
        <a:graphic>
          <a:graphicData uri="http://schemas.openxmlformats.org/drawingml/2006/table">
            <a:tbl>
              <a:tblPr firstRow="1" bandRow="1">
                <a:tableStyleId>{5C22544A-7EE6-4342-B048-85BDC9FD1C3A}</a:tableStyleId>
              </a:tblPr>
              <a:tblGrid>
                <a:gridCol w="2915478">
                  <a:extLst>
                    <a:ext uri="{9D8B030D-6E8A-4147-A177-3AD203B41FA5}">
                      <a16:colId xmlns:a16="http://schemas.microsoft.com/office/drawing/2014/main" val="1459912798"/>
                    </a:ext>
                  </a:extLst>
                </a:gridCol>
                <a:gridCol w="2915478">
                  <a:extLst>
                    <a:ext uri="{9D8B030D-6E8A-4147-A177-3AD203B41FA5}">
                      <a16:colId xmlns:a16="http://schemas.microsoft.com/office/drawing/2014/main" val="2482248961"/>
                    </a:ext>
                  </a:extLst>
                </a:gridCol>
                <a:gridCol w="2915478">
                  <a:extLst>
                    <a:ext uri="{9D8B030D-6E8A-4147-A177-3AD203B41FA5}">
                      <a16:colId xmlns:a16="http://schemas.microsoft.com/office/drawing/2014/main" val="1970986303"/>
                    </a:ext>
                  </a:extLst>
                </a:gridCol>
              </a:tblGrid>
              <a:tr h="469244">
                <a:tc>
                  <a:txBody>
                    <a:bodyPr/>
                    <a:lstStyle/>
                    <a:p>
                      <a:r>
                        <a:rPr lang="en-PH" dirty="0"/>
                        <a:t>Rule</a:t>
                      </a:r>
                    </a:p>
                  </a:txBody>
                  <a:tcPr/>
                </a:tc>
                <a:tc>
                  <a:txBody>
                    <a:bodyPr/>
                    <a:lstStyle/>
                    <a:p>
                      <a:r>
                        <a:rPr lang="en-PH" dirty="0"/>
                        <a:t>First Set</a:t>
                      </a:r>
                    </a:p>
                  </a:txBody>
                  <a:tcPr/>
                </a:tc>
                <a:tc>
                  <a:txBody>
                    <a:bodyPr/>
                    <a:lstStyle/>
                    <a:p>
                      <a:r>
                        <a:rPr lang="en-PH" dirty="0"/>
                        <a:t>Follow Set</a:t>
                      </a:r>
                    </a:p>
                  </a:txBody>
                  <a:tcPr/>
                </a:tc>
                <a:extLst>
                  <a:ext uri="{0D108BD9-81ED-4DB2-BD59-A6C34878D82A}">
                    <a16:rowId xmlns:a16="http://schemas.microsoft.com/office/drawing/2014/main" val="1171907489"/>
                  </a:ext>
                </a:extLst>
              </a:tr>
              <a:tr h="469244">
                <a:tc>
                  <a:txBody>
                    <a:bodyPr/>
                    <a:lstStyle/>
                    <a:p>
                      <a:r>
                        <a:rPr lang="en-PH" sz="1400" b="0" i="0" u="none" strike="noStrike" cap="none" dirty="0">
                          <a:solidFill>
                            <a:schemeClr val="dk1"/>
                          </a:solidFill>
                          <a:effectLst/>
                          <a:latin typeface="+mn-lt"/>
                          <a:ea typeface="+mn-ea"/>
                          <a:cs typeface="+mn-cs"/>
                          <a:sym typeface="Arial"/>
                        </a:rPr>
                        <a:t>A -&gt; B C  </a:t>
                      </a:r>
                      <a:endParaRPr lang="en-PH" dirty="0"/>
                    </a:p>
                  </a:txBody>
                  <a:tcPr/>
                </a:tc>
                <a:tc>
                  <a:txBody>
                    <a:bodyPr/>
                    <a:lstStyle/>
                    <a:p>
                      <a:pPr rtl="0"/>
                      <a:r>
                        <a:rPr lang="en-PH" sz="1400" b="0" i="0" u="none" strike="noStrike" cap="none" dirty="0">
                          <a:solidFill>
                            <a:schemeClr val="dk1"/>
                          </a:solidFill>
                          <a:effectLst/>
                          <a:latin typeface="+mn-lt"/>
                          <a:ea typeface="+mn-ea"/>
                          <a:cs typeface="+mn-cs"/>
                          <a:sym typeface="Arial"/>
                        </a:rPr>
                        <a:t>First(A) -&gt; { epsilon,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endParaRPr lang="en-PH" b="0" dirty="0">
                        <a:effectLst/>
                      </a:endParaRPr>
                    </a:p>
                  </a:txBody>
                  <a:tcPr/>
                </a:tc>
                <a:tc>
                  <a:txBody>
                    <a:bodyPr/>
                    <a:lstStyle/>
                    <a:p>
                      <a:r>
                        <a:rPr lang="en-PH" sz="1400" b="0" i="0" u="none" strike="noStrike" cap="none" dirty="0">
                          <a:solidFill>
                            <a:schemeClr val="dk1"/>
                          </a:solidFill>
                          <a:effectLst/>
                          <a:latin typeface="+mn-lt"/>
                          <a:ea typeface="+mn-ea"/>
                          <a:cs typeface="+mn-cs"/>
                          <a:sym typeface="Arial"/>
                        </a:rPr>
                        <a:t>Follow(A) -&gt; { $,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227616373"/>
                  </a:ext>
                </a:extLst>
              </a:tr>
              <a:tr h="469244">
                <a:tc>
                  <a:txBody>
                    <a:bodyPr/>
                    <a:lstStyle/>
                    <a:p>
                      <a:r>
                        <a:rPr lang="en-PH" sz="1400" b="0" i="0" u="none" strike="noStrike" cap="none" dirty="0">
                          <a:solidFill>
                            <a:schemeClr val="dk1"/>
                          </a:solidFill>
                          <a:effectLst/>
                          <a:latin typeface="+mn-lt"/>
                          <a:ea typeface="+mn-ea"/>
                          <a:cs typeface="+mn-cs"/>
                          <a:sym typeface="Arial"/>
                        </a:rPr>
                        <a:t>B -&gt; D | epsilon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First(B) -&gt; { epsilon,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Follow(B) -&gt; { union,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1519865362"/>
                  </a:ext>
                </a:extLst>
              </a:tr>
              <a:tr h="469244">
                <a:tc>
                  <a:txBody>
                    <a:bodyPr/>
                    <a:lstStyle/>
                    <a:p>
                      <a:r>
                        <a:rPr lang="en-PH" sz="1400" b="0" i="0" u="none" strike="noStrike" cap="none" dirty="0">
                          <a:solidFill>
                            <a:schemeClr val="dk1"/>
                          </a:solidFill>
                          <a:effectLst/>
                          <a:latin typeface="+mn-lt"/>
                          <a:ea typeface="+mn-ea"/>
                          <a:cs typeface="+mn-cs"/>
                          <a:sym typeface="Arial"/>
                        </a:rPr>
                        <a:t>C -&gt; union B C | D C |  #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First(C) -&gt; { union,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Follow(C) -&gt; { $,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1059953277"/>
                  </a:ext>
                </a:extLst>
              </a:tr>
              <a:tr h="469244">
                <a:tc>
                  <a:txBody>
                    <a:bodyPr/>
                    <a:lstStyle/>
                    <a:p>
                      <a:r>
                        <a:rPr lang="en-PH" sz="1400" b="0" i="0" u="none" strike="noStrike" cap="none" dirty="0">
                          <a:solidFill>
                            <a:schemeClr val="dk1"/>
                          </a:solidFill>
                          <a:effectLst/>
                          <a:latin typeface="+mn-lt"/>
                          <a:ea typeface="+mn-ea"/>
                          <a:cs typeface="+mn-cs"/>
                          <a:sym typeface="Arial"/>
                        </a:rPr>
                        <a:t>D -&gt; E F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First(D) -&gt;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Follow(D) -&gt; { union,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2867183107"/>
                  </a:ext>
                </a:extLst>
              </a:tr>
              <a:tr h="469244">
                <a:tc>
                  <a:txBody>
                    <a:bodyPr/>
                    <a:lstStyle/>
                    <a:p>
                      <a:r>
                        <a:rPr lang="en-PH" sz="1400" b="0" i="0" u="none" strike="noStrike" cap="none">
                          <a:solidFill>
                            <a:schemeClr val="dk1"/>
                          </a:solidFill>
                          <a:effectLst/>
                          <a:latin typeface="+mn-lt"/>
                          <a:ea typeface="+mn-ea"/>
                          <a:cs typeface="+mn-cs"/>
                          <a:sym typeface="Arial"/>
                        </a:rPr>
                        <a:t>E -&gt; lparen A rparen | terminal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First(D) -&gt;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Follow(E) -&gt; { star, question, plus, union,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1648033298"/>
                  </a:ext>
                </a:extLst>
              </a:tr>
              <a:tr h="469244">
                <a:tc>
                  <a:txBody>
                    <a:bodyPr/>
                    <a:lstStyle/>
                    <a:p>
                      <a:r>
                        <a:rPr lang="en-PH" sz="1400" b="0" i="0" u="none" strike="noStrike" cap="none" dirty="0">
                          <a:solidFill>
                            <a:schemeClr val="dk1"/>
                          </a:solidFill>
                          <a:effectLst/>
                          <a:latin typeface="+mn-lt"/>
                          <a:ea typeface="+mn-ea"/>
                          <a:cs typeface="+mn-cs"/>
                          <a:sym typeface="Arial"/>
                        </a:rPr>
                        <a:t>F -&gt; star | question | plus | #</a:t>
                      </a:r>
                      <a:endParaRPr lang="en-PH" dirty="0"/>
                    </a:p>
                  </a:txBody>
                  <a:tcPr/>
                </a:tc>
                <a:tc>
                  <a:txBody>
                    <a:bodyPr/>
                    <a:lstStyle/>
                    <a:p>
                      <a:r>
                        <a:rPr lang="fr-FR" sz="1400" b="0" i="0" u="none" strike="noStrike" cap="none" dirty="0">
                          <a:solidFill>
                            <a:schemeClr val="dk1"/>
                          </a:solidFill>
                          <a:effectLst/>
                          <a:latin typeface="+mn-lt"/>
                          <a:ea typeface="+mn-ea"/>
                          <a:cs typeface="+mn-cs"/>
                          <a:sym typeface="Arial"/>
                        </a:rPr>
                        <a:t>First(F) -&gt; { star, question, plus, # }</a:t>
                      </a:r>
                      <a:endParaRPr lang="en-PH" dirty="0"/>
                    </a:p>
                  </a:txBody>
                  <a:tcPr/>
                </a:tc>
                <a:tc>
                  <a:txBody>
                    <a:bodyPr/>
                    <a:lstStyle/>
                    <a:p>
                      <a:r>
                        <a:rPr lang="en-PH" sz="1400" b="0" i="0" u="none" strike="noStrike" cap="none" dirty="0">
                          <a:solidFill>
                            <a:schemeClr val="dk1"/>
                          </a:solidFill>
                          <a:effectLst/>
                          <a:latin typeface="+mn-lt"/>
                          <a:ea typeface="+mn-ea"/>
                          <a:cs typeface="+mn-cs"/>
                          <a:sym typeface="Arial"/>
                        </a:rPr>
                        <a:t>Follow(F) -&gt; { union, $, </a:t>
                      </a:r>
                      <a:r>
                        <a:rPr lang="en-PH" sz="1400" b="0" i="0" u="none" strike="noStrike" cap="none" dirty="0" err="1">
                          <a:solidFill>
                            <a:schemeClr val="dk1"/>
                          </a:solidFill>
                          <a:effectLst/>
                          <a:latin typeface="+mn-lt"/>
                          <a:ea typeface="+mn-ea"/>
                          <a:cs typeface="+mn-cs"/>
                          <a:sym typeface="Arial"/>
                        </a:rPr>
                        <a:t>lparen</a:t>
                      </a:r>
                      <a:r>
                        <a:rPr lang="en-PH" sz="1400" b="0" i="0" u="none" strike="noStrike" cap="none" dirty="0">
                          <a:solidFill>
                            <a:schemeClr val="dk1"/>
                          </a:solidFill>
                          <a:effectLst/>
                          <a:latin typeface="+mn-lt"/>
                          <a:ea typeface="+mn-ea"/>
                          <a:cs typeface="+mn-cs"/>
                          <a:sym typeface="Arial"/>
                        </a:rPr>
                        <a:t>, terminal, </a:t>
                      </a:r>
                      <a:r>
                        <a:rPr lang="en-PH" sz="1400" b="0" i="0" u="none" strike="noStrike" cap="none" dirty="0" err="1">
                          <a:solidFill>
                            <a:schemeClr val="dk1"/>
                          </a:solidFill>
                          <a:effectLst/>
                          <a:latin typeface="+mn-lt"/>
                          <a:ea typeface="+mn-ea"/>
                          <a:cs typeface="+mn-cs"/>
                          <a:sym typeface="Arial"/>
                        </a:rPr>
                        <a:t>rparen</a:t>
                      </a:r>
                      <a:r>
                        <a:rPr lang="en-PH" sz="1400" b="0" i="0" u="none" strike="noStrike" cap="none" dirty="0">
                          <a:solidFill>
                            <a:schemeClr val="dk1"/>
                          </a:solidFill>
                          <a:effectLst/>
                          <a:latin typeface="+mn-lt"/>
                          <a:ea typeface="+mn-ea"/>
                          <a:cs typeface="+mn-cs"/>
                          <a:sym typeface="Arial"/>
                        </a:rPr>
                        <a:t> }</a:t>
                      </a:r>
                      <a:endParaRPr lang="en-PH" dirty="0"/>
                    </a:p>
                  </a:txBody>
                  <a:tcPr/>
                </a:tc>
                <a:extLst>
                  <a:ext uri="{0D108BD9-81ED-4DB2-BD59-A6C34878D82A}">
                    <a16:rowId xmlns:a16="http://schemas.microsoft.com/office/drawing/2014/main" val="917488372"/>
                  </a:ext>
                </a:extLst>
              </a:tr>
            </a:tbl>
          </a:graphicData>
        </a:graphic>
      </p:graphicFrame>
    </p:spTree>
    <p:extLst>
      <p:ext uri="{BB962C8B-B14F-4D97-AF65-F5344CB8AC3E}">
        <p14:creationId xmlns:p14="http://schemas.microsoft.com/office/powerpoint/2010/main" val="3156014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88339-A18C-4548-80CC-8479367498F2}"/>
              </a:ext>
            </a:extLst>
          </p:cNvPr>
          <p:cNvSpPr>
            <a:spLocks noGrp="1"/>
          </p:cNvSpPr>
          <p:nvPr>
            <p:ph type="title"/>
          </p:nvPr>
        </p:nvSpPr>
        <p:spPr>
          <a:xfrm>
            <a:off x="185531" y="506864"/>
            <a:ext cx="7688700" cy="535200"/>
          </a:xfrm>
        </p:spPr>
        <p:txBody>
          <a:bodyPr/>
          <a:lstStyle/>
          <a:p>
            <a:r>
              <a:rPr lang="en-PH" dirty="0"/>
              <a:t>Parsing Table</a:t>
            </a:r>
          </a:p>
        </p:txBody>
      </p:sp>
      <p:graphicFrame>
        <p:nvGraphicFramePr>
          <p:cNvPr id="3" name="Table 3">
            <a:extLst>
              <a:ext uri="{FF2B5EF4-FFF2-40B4-BE49-F238E27FC236}">
                <a16:creationId xmlns:a16="http://schemas.microsoft.com/office/drawing/2014/main" id="{AB63E0BF-3100-4ABD-97AA-B9A79DA65685}"/>
              </a:ext>
            </a:extLst>
          </p:cNvPr>
          <p:cNvGraphicFramePr>
            <a:graphicFrameLocks noGrp="1"/>
          </p:cNvGraphicFramePr>
          <p:nvPr>
            <p:extLst>
              <p:ext uri="{D42A27DB-BD31-4B8C-83A1-F6EECF244321}">
                <p14:modId xmlns:p14="http://schemas.microsoft.com/office/powerpoint/2010/main" val="33936688"/>
              </p:ext>
            </p:extLst>
          </p:nvPr>
        </p:nvGraphicFramePr>
        <p:xfrm>
          <a:off x="112640" y="1042064"/>
          <a:ext cx="8918720" cy="3926832"/>
        </p:xfrm>
        <a:graphic>
          <a:graphicData uri="http://schemas.openxmlformats.org/drawingml/2006/table">
            <a:tbl>
              <a:tblPr firstRow="1" bandRow="1">
                <a:tableStyleId>{5C22544A-7EE6-4342-B048-85BDC9FD1C3A}</a:tableStyleId>
              </a:tblPr>
              <a:tblGrid>
                <a:gridCol w="891872">
                  <a:extLst>
                    <a:ext uri="{9D8B030D-6E8A-4147-A177-3AD203B41FA5}">
                      <a16:colId xmlns:a16="http://schemas.microsoft.com/office/drawing/2014/main" val="3631248498"/>
                    </a:ext>
                  </a:extLst>
                </a:gridCol>
                <a:gridCol w="891872">
                  <a:extLst>
                    <a:ext uri="{9D8B030D-6E8A-4147-A177-3AD203B41FA5}">
                      <a16:colId xmlns:a16="http://schemas.microsoft.com/office/drawing/2014/main" val="2217293862"/>
                    </a:ext>
                  </a:extLst>
                </a:gridCol>
                <a:gridCol w="891872">
                  <a:extLst>
                    <a:ext uri="{9D8B030D-6E8A-4147-A177-3AD203B41FA5}">
                      <a16:colId xmlns:a16="http://schemas.microsoft.com/office/drawing/2014/main" val="4183706700"/>
                    </a:ext>
                  </a:extLst>
                </a:gridCol>
                <a:gridCol w="891872">
                  <a:extLst>
                    <a:ext uri="{9D8B030D-6E8A-4147-A177-3AD203B41FA5}">
                      <a16:colId xmlns:a16="http://schemas.microsoft.com/office/drawing/2014/main" val="2280135001"/>
                    </a:ext>
                  </a:extLst>
                </a:gridCol>
                <a:gridCol w="891872">
                  <a:extLst>
                    <a:ext uri="{9D8B030D-6E8A-4147-A177-3AD203B41FA5}">
                      <a16:colId xmlns:a16="http://schemas.microsoft.com/office/drawing/2014/main" val="3907687121"/>
                    </a:ext>
                  </a:extLst>
                </a:gridCol>
                <a:gridCol w="891872">
                  <a:extLst>
                    <a:ext uri="{9D8B030D-6E8A-4147-A177-3AD203B41FA5}">
                      <a16:colId xmlns:a16="http://schemas.microsoft.com/office/drawing/2014/main" val="17278688"/>
                    </a:ext>
                  </a:extLst>
                </a:gridCol>
                <a:gridCol w="891872">
                  <a:extLst>
                    <a:ext uri="{9D8B030D-6E8A-4147-A177-3AD203B41FA5}">
                      <a16:colId xmlns:a16="http://schemas.microsoft.com/office/drawing/2014/main" val="4033203916"/>
                    </a:ext>
                  </a:extLst>
                </a:gridCol>
                <a:gridCol w="891872">
                  <a:extLst>
                    <a:ext uri="{9D8B030D-6E8A-4147-A177-3AD203B41FA5}">
                      <a16:colId xmlns:a16="http://schemas.microsoft.com/office/drawing/2014/main" val="2274807945"/>
                    </a:ext>
                  </a:extLst>
                </a:gridCol>
                <a:gridCol w="891872">
                  <a:extLst>
                    <a:ext uri="{9D8B030D-6E8A-4147-A177-3AD203B41FA5}">
                      <a16:colId xmlns:a16="http://schemas.microsoft.com/office/drawing/2014/main" val="1100419728"/>
                    </a:ext>
                  </a:extLst>
                </a:gridCol>
                <a:gridCol w="891872">
                  <a:extLst>
                    <a:ext uri="{9D8B030D-6E8A-4147-A177-3AD203B41FA5}">
                      <a16:colId xmlns:a16="http://schemas.microsoft.com/office/drawing/2014/main" val="464303367"/>
                    </a:ext>
                  </a:extLst>
                </a:gridCol>
              </a:tblGrid>
              <a:tr h="494466">
                <a:tc>
                  <a:txBody>
                    <a:bodyPr/>
                    <a:lstStyle/>
                    <a:p>
                      <a:pPr algn="ctr" rtl="0" fontAlgn="t">
                        <a:spcBef>
                          <a:spcPts val="0"/>
                        </a:spcBef>
                        <a:spcAft>
                          <a:spcPts val="0"/>
                        </a:spcAft>
                      </a:pPr>
                      <a:r>
                        <a:rPr lang="en-PH" sz="1400" b="1" i="0" u="none" strike="noStrike" dirty="0">
                          <a:solidFill>
                            <a:schemeClr val="bg1"/>
                          </a:solidFill>
                          <a:effectLst/>
                          <a:latin typeface="+mn-lt"/>
                        </a:rPr>
                        <a:t>Nonterminal</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epsilon</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union</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err="1">
                          <a:solidFill>
                            <a:schemeClr val="bg1"/>
                          </a:solidFill>
                          <a:effectLst/>
                          <a:latin typeface="+mn-lt"/>
                        </a:rPr>
                        <a:t>lparen</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err="1">
                          <a:solidFill>
                            <a:schemeClr val="bg1"/>
                          </a:solidFill>
                          <a:effectLst/>
                          <a:latin typeface="+mn-lt"/>
                        </a:rPr>
                        <a:t>rparen</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terminal</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star</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question</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plus</a:t>
                      </a:r>
                      <a:endParaRPr lang="en-PH" sz="1400" dirty="0">
                        <a:solidFill>
                          <a:schemeClr val="bg1"/>
                        </a:solidFill>
                        <a:effectLst/>
                        <a:latin typeface="+mn-lt"/>
                      </a:endParaRPr>
                    </a:p>
                  </a:txBody>
                  <a:tcPr marL="51888" marR="51888" marT="51888" marB="51888"/>
                </a:tc>
                <a:tc>
                  <a:txBody>
                    <a:bodyPr/>
                    <a:lstStyle/>
                    <a:p>
                      <a:pPr algn="ctr" rtl="0" fontAlgn="t">
                        <a:spcBef>
                          <a:spcPts val="0"/>
                        </a:spcBef>
                        <a:spcAft>
                          <a:spcPts val="0"/>
                        </a:spcAft>
                      </a:pPr>
                      <a:r>
                        <a:rPr lang="en-PH" sz="1400" b="1" i="0" u="none" strike="noStrike" dirty="0">
                          <a:solidFill>
                            <a:schemeClr val="bg1"/>
                          </a:solidFill>
                          <a:effectLst/>
                          <a:latin typeface="+mn-lt"/>
                        </a:rPr>
                        <a:t>$</a:t>
                      </a:r>
                      <a:endParaRPr lang="en-PH" sz="1400" dirty="0">
                        <a:solidFill>
                          <a:schemeClr val="bg1"/>
                        </a:solidFill>
                        <a:effectLst/>
                        <a:latin typeface="+mn-lt"/>
                      </a:endParaRPr>
                    </a:p>
                  </a:txBody>
                  <a:tcPr marL="51888" marR="51888" marT="51888" marB="51888"/>
                </a:tc>
                <a:extLst>
                  <a:ext uri="{0D108BD9-81ED-4DB2-BD59-A6C34878D82A}">
                    <a16:rowId xmlns:a16="http://schemas.microsoft.com/office/drawing/2014/main" val="267617492"/>
                  </a:ext>
                </a:extLst>
              </a:tr>
              <a:tr h="494466">
                <a:tc>
                  <a:txBody>
                    <a:bodyPr/>
                    <a:lstStyle/>
                    <a:p>
                      <a:pPr rtl="0" fontAlgn="ctr">
                        <a:spcBef>
                          <a:spcPts val="0"/>
                        </a:spcBef>
                        <a:spcAft>
                          <a:spcPts val="0"/>
                        </a:spcAft>
                      </a:pPr>
                      <a:r>
                        <a:rPr lang="en-PH" sz="1400" b="0" i="0" u="none" strike="noStrike">
                          <a:solidFill>
                            <a:schemeClr val="tx1"/>
                          </a:solidFill>
                          <a:effectLst/>
                          <a:latin typeface="+mn-lt"/>
                        </a:rPr>
                        <a:t>A</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A -&gt; B C</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A -&gt; B C</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A -&gt; B C</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3902818604"/>
                  </a:ext>
                </a:extLst>
              </a:tr>
              <a:tr h="494466">
                <a:tc>
                  <a:txBody>
                    <a:bodyPr/>
                    <a:lstStyle/>
                    <a:p>
                      <a:pPr rtl="0" fontAlgn="ctr">
                        <a:spcBef>
                          <a:spcPts val="0"/>
                        </a:spcBef>
                        <a:spcAft>
                          <a:spcPts val="0"/>
                        </a:spcAft>
                      </a:pPr>
                      <a:r>
                        <a:rPr lang="en-PH" sz="1400" b="0" i="0" u="none" strike="noStrike">
                          <a:solidFill>
                            <a:schemeClr val="tx1"/>
                          </a:solidFill>
                          <a:effectLst/>
                          <a:latin typeface="+mn-lt"/>
                        </a:rPr>
                        <a:t>B</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dirty="0">
                          <a:solidFill>
                            <a:schemeClr val="tx1"/>
                          </a:solidFill>
                          <a:effectLst/>
                          <a:latin typeface="+mn-lt"/>
                        </a:rPr>
                        <a:t>B -&gt; epsilon</a:t>
                      </a:r>
                      <a:endParaRPr lang="en-PH" sz="1400" dirty="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B -&gt; D</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B -&gt; D</a:t>
                      </a: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1553758151"/>
                  </a:ext>
                </a:extLst>
              </a:tr>
              <a:tr h="494466">
                <a:tc>
                  <a:txBody>
                    <a:bodyPr/>
                    <a:lstStyle/>
                    <a:p>
                      <a:pPr rtl="0" fontAlgn="ctr">
                        <a:spcBef>
                          <a:spcPts val="0"/>
                        </a:spcBef>
                        <a:spcAft>
                          <a:spcPts val="0"/>
                        </a:spcAft>
                      </a:pPr>
                      <a:r>
                        <a:rPr lang="en-PH" sz="1400" b="0" i="0" u="none" strike="noStrike">
                          <a:solidFill>
                            <a:schemeClr val="tx1"/>
                          </a:solidFill>
                          <a:effectLst/>
                          <a:latin typeface="+mn-lt"/>
                        </a:rPr>
                        <a:t>C</a:t>
                      </a: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C -&gt; union B C</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C -&gt; D C</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C -&gt; #</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C -&gt; D C</a:t>
                      </a: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dirty="0">
                          <a:solidFill>
                            <a:schemeClr val="tx1"/>
                          </a:solidFill>
                          <a:effectLst/>
                          <a:latin typeface="+mn-lt"/>
                        </a:rPr>
                        <a:t>C -&gt; #</a:t>
                      </a: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3695998763"/>
                  </a:ext>
                </a:extLst>
              </a:tr>
              <a:tr h="494466">
                <a:tc>
                  <a:txBody>
                    <a:bodyPr/>
                    <a:lstStyle/>
                    <a:p>
                      <a:pPr rtl="0" fontAlgn="ctr">
                        <a:spcBef>
                          <a:spcPts val="0"/>
                        </a:spcBef>
                        <a:spcAft>
                          <a:spcPts val="0"/>
                        </a:spcAft>
                      </a:pPr>
                      <a:r>
                        <a:rPr lang="en-PH" sz="1400" b="0" i="0" u="none" strike="noStrike">
                          <a:solidFill>
                            <a:schemeClr val="tx1"/>
                          </a:solidFill>
                          <a:effectLst/>
                          <a:latin typeface="+mn-lt"/>
                        </a:rPr>
                        <a:t>D</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D -&gt; E F</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D -&gt; E F</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1582712233"/>
                  </a:ext>
                </a:extLst>
              </a:tr>
              <a:tr h="693335">
                <a:tc>
                  <a:txBody>
                    <a:bodyPr/>
                    <a:lstStyle/>
                    <a:p>
                      <a:pPr rtl="0" fontAlgn="ctr">
                        <a:spcBef>
                          <a:spcPts val="0"/>
                        </a:spcBef>
                        <a:spcAft>
                          <a:spcPts val="0"/>
                        </a:spcAft>
                      </a:pPr>
                      <a:r>
                        <a:rPr lang="en-PH" sz="1400" b="0" i="0" u="none" strike="noStrike">
                          <a:solidFill>
                            <a:schemeClr val="tx1"/>
                          </a:solidFill>
                          <a:effectLst/>
                          <a:latin typeface="+mn-lt"/>
                        </a:rPr>
                        <a:t>E</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E -&gt; lparen A rparen</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E -&gt; terminal</a:t>
                      </a: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a:solidFill>
                            <a:schemeClr val="tx1"/>
                          </a:solidFill>
                          <a:effectLst/>
                          <a:latin typeface="+mn-lt"/>
                        </a:rPr>
                      </a:b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4281587839"/>
                  </a:ext>
                </a:extLst>
              </a:tr>
              <a:tr h="494466">
                <a:tc>
                  <a:txBody>
                    <a:bodyPr/>
                    <a:lstStyle/>
                    <a:p>
                      <a:pPr rtl="0" fontAlgn="ctr">
                        <a:spcBef>
                          <a:spcPts val="0"/>
                        </a:spcBef>
                        <a:spcAft>
                          <a:spcPts val="0"/>
                        </a:spcAft>
                      </a:pPr>
                      <a:r>
                        <a:rPr lang="en-PH" sz="1400" b="0" i="0" u="none" strike="noStrike">
                          <a:solidFill>
                            <a:schemeClr val="tx1"/>
                          </a:solidFill>
                          <a:effectLst/>
                          <a:latin typeface="+mn-lt"/>
                        </a:rPr>
                        <a:t>F</a:t>
                      </a:r>
                      <a:endParaRPr lang="en-PH" sz="1400">
                        <a:solidFill>
                          <a:schemeClr val="tx1"/>
                        </a:solidFill>
                        <a:effectLst/>
                        <a:latin typeface="+mn-lt"/>
                      </a:endParaRPr>
                    </a:p>
                  </a:txBody>
                  <a:tcPr marL="51888" marR="51888" marT="51888" marB="51888" anchor="ctr"/>
                </a:tc>
                <a:tc>
                  <a:txBody>
                    <a:bodyPr/>
                    <a:lstStyle/>
                    <a:p>
                      <a:pPr fontAlgn="ctr"/>
                      <a:br>
                        <a:rPr lang="en-PH" sz="1400" dirty="0">
                          <a:solidFill>
                            <a:schemeClr val="tx1"/>
                          </a:solidFill>
                          <a:effectLst/>
                          <a:latin typeface="+mn-lt"/>
                        </a:rPr>
                      </a:br>
                      <a:endParaRPr lang="en-PH" sz="1400" dirty="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dirty="0">
                          <a:solidFill>
                            <a:schemeClr val="tx1"/>
                          </a:solidFill>
                          <a:effectLst/>
                          <a:latin typeface="+mn-lt"/>
                        </a:rPr>
                        <a:t>F -&gt; #</a:t>
                      </a:r>
                      <a:endParaRPr lang="en-PH" sz="1400" dirty="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star</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question</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a:solidFill>
                            <a:schemeClr val="tx1"/>
                          </a:solidFill>
                          <a:effectLst/>
                          <a:latin typeface="+mn-lt"/>
                        </a:rPr>
                        <a:t>F -&gt; plus</a:t>
                      </a:r>
                      <a:endParaRPr lang="en-PH" sz="1400">
                        <a:solidFill>
                          <a:schemeClr val="tx1"/>
                        </a:solidFill>
                        <a:effectLst/>
                        <a:latin typeface="+mn-lt"/>
                      </a:endParaRPr>
                    </a:p>
                  </a:txBody>
                  <a:tcPr marL="51888" marR="51888" marT="51888" marB="51888" anchor="ctr"/>
                </a:tc>
                <a:tc>
                  <a:txBody>
                    <a:bodyPr/>
                    <a:lstStyle/>
                    <a:p>
                      <a:pPr rtl="0" fontAlgn="ctr">
                        <a:spcBef>
                          <a:spcPts val="0"/>
                        </a:spcBef>
                        <a:spcAft>
                          <a:spcPts val="0"/>
                        </a:spcAft>
                      </a:pPr>
                      <a:r>
                        <a:rPr lang="en-PH" sz="1400" b="0" i="0" u="none" strike="noStrike" dirty="0">
                          <a:solidFill>
                            <a:schemeClr val="tx1"/>
                          </a:solidFill>
                          <a:effectLst/>
                          <a:latin typeface="+mn-lt"/>
                        </a:rPr>
                        <a:t>F -&gt; #</a:t>
                      </a:r>
                      <a:endParaRPr lang="en-PH" sz="1400" dirty="0">
                        <a:solidFill>
                          <a:schemeClr val="tx1"/>
                        </a:solidFill>
                        <a:effectLst/>
                        <a:latin typeface="+mn-lt"/>
                      </a:endParaRPr>
                    </a:p>
                  </a:txBody>
                  <a:tcPr marL="51888" marR="51888" marT="51888" marB="51888" anchor="ctr"/>
                </a:tc>
                <a:extLst>
                  <a:ext uri="{0D108BD9-81ED-4DB2-BD59-A6C34878D82A}">
                    <a16:rowId xmlns:a16="http://schemas.microsoft.com/office/drawing/2014/main" val="1238006974"/>
                  </a:ext>
                </a:extLst>
              </a:tr>
            </a:tbl>
          </a:graphicData>
        </a:graphic>
      </p:graphicFrame>
    </p:spTree>
    <p:extLst>
      <p:ext uri="{BB962C8B-B14F-4D97-AF65-F5344CB8AC3E}">
        <p14:creationId xmlns:p14="http://schemas.microsoft.com/office/powerpoint/2010/main" val="1442757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Table</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200"/>
            <a:ext cx="2477576" cy="2261100"/>
          </a:xfrm>
        </p:spPr>
        <p:txBody>
          <a:bodyPr/>
          <a:lstStyle/>
          <a:p>
            <a:r>
              <a:rPr lang="en-PH" dirty="0"/>
              <a:t>Populating the table is just putting the pairs from the Parsing Table into the code, if it is NULL in the parsing table then it is not needed to be stated inside the code.</a:t>
            </a:r>
          </a:p>
        </p:txBody>
      </p:sp>
      <p:pic>
        <p:nvPicPr>
          <p:cNvPr id="5" name="Picture 4">
            <a:extLst>
              <a:ext uri="{FF2B5EF4-FFF2-40B4-BE49-F238E27FC236}">
                <a16:creationId xmlns:a16="http://schemas.microsoft.com/office/drawing/2014/main" id="{B15B0573-7F03-4C40-91CE-245BAE6CA4D6}"/>
              </a:ext>
            </a:extLst>
          </p:cNvPr>
          <p:cNvPicPr>
            <a:picLocks noChangeAspect="1"/>
          </p:cNvPicPr>
          <p:nvPr/>
        </p:nvPicPr>
        <p:blipFill>
          <a:blip r:embed="rId2"/>
          <a:stretch>
            <a:fillRect/>
          </a:stretch>
        </p:blipFill>
        <p:spPr>
          <a:xfrm>
            <a:off x="3762141" y="0"/>
            <a:ext cx="3766570" cy="5143500"/>
          </a:xfrm>
          <a:prstGeom prst="rect">
            <a:avLst/>
          </a:prstGeom>
        </p:spPr>
      </p:pic>
    </p:spTree>
    <p:extLst>
      <p:ext uri="{BB962C8B-B14F-4D97-AF65-F5344CB8AC3E}">
        <p14:creationId xmlns:p14="http://schemas.microsoft.com/office/powerpoint/2010/main" val="1570603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Table</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200"/>
            <a:ext cx="2477576" cy="2261100"/>
          </a:xfrm>
        </p:spPr>
        <p:txBody>
          <a:bodyPr/>
          <a:lstStyle/>
          <a:p>
            <a:r>
              <a:rPr lang="en-PH" dirty="0"/>
              <a:t>Populating the table is just putting the pairs from the Parsing Table into the code, if it is NULL in the parsing table then it is not needed to be stated inside the code.</a:t>
            </a:r>
          </a:p>
        </p:txBody>
      </p:sp>
      <p:pic>
        <p:nvPicPr>
          <p:cNvPr id="5" name="Picture 4">
            <a:extLst>
              <a:ext uri="{FF2B5EF4-FFF2-40B4-BE49-F238E27FC236}">
                <a16:creationId xmlns:a16="http://schemas.microsoft.com/office/drawing/2014/main" id="{B15B0573-7F03-4C40-91CE-245BAE6CA4D6}"/>
              </a:ext>
            </a:extLst>
          </p:cNvPr>
          <p:cNvPicPr>
            <a:picLocks noChangeAspect="1"/>
          </p:cNvPicPr>
          <p:nvPr/>
        </p:nvPicPr>
        <p:blipFill>
          <a:blip r:embed="rId2"/>
          <a:stretch>
            <a:fillRect/>
          </a:stretch>
        </p:blipFill>
        <p:spPr>
          <a:xfrm>
            <a:off x="3762141" y="0"/>
            <a:ext cx="3766570" cy="5143500"/>
          </a:xfrm>
          <a:prstGeom prst="rect">
            <a:avLst/>
          </a:prstGeom>
        </p:spPr>
      </p:pic>
    </p:spTree>
    <p:extLst>
      <p:ext uri="{BB962C8B-B14F-4D97-AF65-F5344CB8AC3E}">
        <p14:creationId xmlns:p14="http://schemas.microsoft.com/office/powerpoint/2010/main" val="415971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Parser</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199"/>
            <a:ext cx="3312464" cy="3223565"/>
          </a:xfrm>
        </p:spPr>
        <p:txBody>
          <a:bodyPr/>
          <a:lstStyle/>
          <a:p>
            <a:r>
              <a:rPr lang="en-PH" dirty="0"/>
              <a:t>“stack” is used for the rules.</a:t>
            </a:r>
          </a:p>
          <a:p>
            <a:pPr lvl="1"/>
            <a:r>
              <a:rPr lang="en-PH" dirty="0"/>
              <a:t>Initialize with “S” (the starting rule)</a:t>
            </a:r>
          </a:p>
          <a:p>
            <a:pPr marL="615950" lvl="1" indent="0">
              <a:buNone/>
            </a:pPr>
            <a:endParaRPr lang="en-PH" dirty="0"/>
          </a:p>
          <a:p>
            <a:r>
              <a:rPr lang="en-PH" dirty="0"/>
              <a:t>“input” is used for the tokens.</a:t>
            </a:r>
          </a:p>
          <a:p>
            <a:pPr lvl="1"/>
            <a:r>
              <a:rPr lang="en-PH" dirty="0"/>
              <a:t>To populate, split the tokens on whitespaces</a:t>
            </a:r>
          </a:p>
          <a:p>
            <a:pPr lvl="1"/>
            <a:r>
              <a:rPr lang="en-PH" dirty="0"/>
              <a:t>Reverse it then push to the token</a:t>
            </a:r>
          </a:p>
          <a:p>
            <a:endParaRPr lang="en-PH" dirty="0"/>
          </a:p>
        </p:txBody>
      </p:sp>
      <p:pic>
        <p:nvPicPr>
          <p:cNvPr id="6" name="Picture 5">
            <a:extLst>
              <a:ext uri="{FF2B5EF4-FFF2-40B4-BE49-F238E27FC236}">
                <a16:creationId xmlns:a16="http://schemas.microsoft.com/office/drawing/2014/main" id="{2F083882-0052-4E83-A9D2-030125BD6397}"/>
              </a:ext>
            </a:extLst>
          </p:cNvPr>
          <p:cNvPicPr>
            <a:picLocks noChangeAspect="1"/>
          </p:cNvPicPr>
          <p:nvPr/>
        </p:nvPicPr>
        <p:blipFill>
          <a:blip r:embed="rId2"/>
          <a:stretch>
            <a:fillRect/>
          </a:stretch>
        </p:blipFill>
        <p:spPr>
          <a:xfrm>
            <a:off x="4413388" y="1441198"/>
            <a:ext cx="4240202" cy="2521201"/>
          </a:xfrm>
          <a:prstGeom prst="rect">
            <a:avLst/>
          </a:prstGeom>
        </p:spPr>
      </p:pic>
    </p:spTree>
    <p:extLst>
      <p:ext uri="{BB962C8B-B14F-4D97-AF65-F5344CB8AC3E}">
        <p14:creationId xmlns:p14="http://schemas.microsoft.com/office/powerpoint/2010/main" val="3204959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B589-94BF-4313-AFB9-03CB5FB366D0}"/>
              </a:ext>
            </a:extLst>
          </p:cNvPr>
          <p:cNvSpPr>
            <a:spLocks noGrp="1"/>
          </p:cNvSpPr>
          <p:nvPr>
            <p:ph type="title"/>
          </p:nvPr>
        </p:nvSpPr>
        <p:spPr>
          <a:xfrm>
            <a:off x="729450" y="629537"/>
            <a:ext cx="7688700" cy="535200"/>
          </a:xfrm>
        </p:spPr>
        <p:txBody>
          <a:bodyPr/>
          <a:lstStyle/>
          <a:p>
            <a:r>
              <a:rPr lang="en-PH" dirty="0"/>
              <a:t>LL1 Parser</a:t>
            </a:r>
          </a:p>
        </p:txBody>
      </p:sp>
      <p:sp>
        <p:nvSpPr>
          <p:cNvPr id="3" name="Text Placeholder 2">
            <a:extLst>
              <a:ext uri="{FF2B5EF4-FFF2-40B4-BE49-F238E27FC236}">
                <a16:creationId xmlns:a16="http://schemas.microsoft.com/office/drawing/2014/main" id="{0E4A4199-DC3A-492E-881A-CF64D7259314}"/>
              </a:ext>
            </a:extLst>
          </p:cNvPr>
          <p:cNvSpPr>
            <a:spLocks noGrp="1"/>
          </p:cNvSpPr>
          <p:nvPr>
            <p:ph type="body" idx="1"/>
          </p:nvPr>
        </p:nvSpPr>
        <p:spPr>
          <a:xfrm>
            <a:off x="729450" y="1441199"/>
            <a:ext cx="3312464" cy="3223565"/>
          </a:xfrm>
        </p:spPr>
        <p:txBody>
          <a:bodyPr/>
          <a:lstStyle/>
          <a:p>
            <a:r>
              <a:rPr lang="en-PH" dirty="0"/>
              <a:t>Repeat the loop while there are no errors and while there are still rules or input inside a stack</a:t>
            </a:r>
          </a:p>
          <a:p>
            <a:r>
              <a:rPr lang="en-PH" dirty="0" err="1"/>
              <a:t>currRule</a:t>
            </a:r>
            <a:r>
              <a:rPr lang="en-PH" dirty="0"/>
              <a:t> takes the current production rule</a:t>
            </a:r>
          </a:p>
          <a:p>
            <a:r>
              <a:rPr lang="en-PH" dirty="0" err="1"/>
              <a:t>currToken</a:t>
            </a:r>
            <a:r>
              <a:rPr lang="en-PH" dirty="0"/>
              <a:t> takes the current input token</a:t>
            </a:r>
          </a:p>
        </p:txBody>
      </p:sp>
      <p:pic>
        <p:nvPicPr>
          <p:cNvPr id="8" name="Picture 7">
            <a:extLst>
              <a:ext uri="{FF2B5EF4-FFF2-40B4-BE49-F238E27FC236}">
                <a16:creationId xmlns:a16="http://schemas.microsoft.com/office/drawing/2014/main" id="{F164E96A-B383-42B3-94C3-6112468C75A9}"/>
              </a:ext>
            </a:extLst>
          </p:cNvPr>
          <p:cNvPicPr>
            <a:picLocks noChangeAspect="1"/>
          </p:cNvPicPr>
          <p:nvPr/>
        </p:nvPicPr>
        <p:blipFill>
          <a:blip r:embed="rId2"/>
          <a:stretch>
            <a:fillRect/>
          </a:stretch>
        </p:blipFill>
        <p:spPr>
          <a:xfrm>
            <a:off x="4291841" y="1850540"/>
            <a:ext cx="4562475" cy="676275"/>
          </a:xfrm>
          <a:prstGeom prst="rect">
            <a:avLst/>
          </a:prstGeom>
        </p:spPr>
      </p:pic>
    </p:spTree>
    <p:extLst>
      <p:ext uri="{BB962C8B-B14F-4D97-AF65-F5344CB8AC3E}">
        <p14:creationId xmlns:p14="http://schemas.microsoft.com/office/powerpoint/2010/main" val="3049456735"/>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239</TotalTime>
  <Words>738</Words>
  <Application>Microsoft Office PowerPoint</Application>
  <PresentationFormat>On-screen Show (16:9)</PresentationFormat>
  <Paragraphs>136</Paragraphs>
  <Slides>13</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Lato</vt:lpstr>
      <vt:lpstr>Raleway</vt:lpstr>
      <vt:lpstr>Arial</vt:lpstr>
      <vt:lpstr>Streamline</vt:lpstr>
      <vt:lpstr>PowerPoint Presentation</vt:lpstr>
      <vt:lpstr>▪ Reading the text input. </vt:lpstr>
      <vt:lpstr>▪ Token</vt:lpstr>
      <vt:lpstr>Grammar Rule</vt:lpstr>
      <vt:lpstr>Parsing Table</vt:lpstr>
      <vt:lpstr>LL1 Table</vt:lpstr>
      <vt:lpstr>LL1 Table</vt:lpstr>
      <vt:lpstr>LL1 Parser</vt:lpstr>
      <vt:lpstr>LL1 Parser</vt:lpstr>
      <vt:lpstr>LL1 Parser</vt:lpstr>
      <vt:lpstr>LL1 Parser</vt:lpstr>
      <vt:lpstr>LL1 Parser</vt:lpstr>
      <vt:lpstr>Academic Honesty Agreement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Tetsuya Kanade</dc:creator>
  <cp:lastModifiedBy>Tetsuya Kanade</cp:lastModifiedBy>
  <cp:revision>24</cp:revision>
  <dcterms:modified xsi:type="dcterms:W3CDTF">2021-02-09T06:37:20Z</dcterms:modified>
</cp:coreProperties>
</file>